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7" r:id="rId8"/>
    <p:sldId id="262" r:id="rId9"/>
    <p:sldId id="263" r:id="rId10"/>
    <p:sldId id="264" r:id="rId11"/>
    <p:sldId id="266" r:id="rId12"/>
    <p:sldId id="265" r:id="rId13"/>
    <p:sldId id="267" r:id="rId14"/>
    <p:sldId id="268" r:id="rId15"/>
    <p:sldId id="273" r:id="rId16"/>
    <p:sldId id="272" r:id="rId17"/>
    <p:sldId id="271" r:id="rId18"/>
    <p:sldId id="270" r:id="rId19"/>
    <p:sldId id="269"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136325F-C408-4493-9D8D-B08C482EFDC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36325F-C408-4493-9D8D-B08C482EFDC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36325F-C408-4493-9D8D-B08C482EFDC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36325F-C408-4493-9D8D-B08C482EF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4FDE861-B9AC-401B-AAE8-6571157D9D71}" type="datetimeFigureOut">
              <a:rPr lang="en-US" smtClean="0"/>
              <a:t>3/2/2012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36325F-C408-4493-9D8D-B08C482EFDC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FDE861-B9AC-401B-AAE8-6571157D9D71}" type="datetimeFigureOut">
              <a:rPr lang="en-US" smtClean="0"/>
              <a:t>3/2/2012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36325F-C408-4493-9D8D-B08C482EFDC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914400"/>
            <a:ext cx="5943600" cy="1200329"/>
          </a:xfrm>
          <a:prstGeom prst="rect">
            <a:avLst/>
          </a:prstGeom>
          <a:noFill/>
        </p:spPr>
        <p:txBody>
          <a:bodyPr wrap="square" rtlCol="0">
            <a:spAutoFit/>
          </a:bodyPr>
          <a:lstStyle/>
          <a:p>
            <a:r>
              <a:rPr lang="en-US"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SEMINAR </a:t>
            </a:r>
          </a:p>
          <a:p>
            <a:r>
              <a:rPr lang="en-US"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ON</a:t>
            </a:r>
          </a:p>
          <a:p>
            <a:r>
              <a:rPr lang="en-US"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SEGWAY PERSONAL TRANSPORTER</a:t>
            </a:r>
            <a:endParaRPr lang="en-US" sz="2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6" name="TextBox 5"/>
          <p:cNvSpPr txBox="1"/>
          <p:nvPr/>
        </p:nvSpPr>
        <p:spPr>
          <a:xfrm>
            <a:off x="4419600" y="3124200"/>
            <a:ext cx="4495800" cy="1600438"/>
          </a:xfrm>
          <a:prstGeom prst="rect">
            <a:avLst/>
          </a:prstGeom>
          <a:noFill/>
        </p:spPr>
        <p:txBody>
          <a:bodyPr wrap="square" rtlCol="0">
            <a:spAutoFit/>
          </a:bodyPr>
          <a:lstStyle/>
          <a:p>
            <a:pPr algn="just"/>
            <a:r>
              <a:rPr lang="en-US" sz="2000" dirty="0" smtClean="0">
                <a:solidFill>
                  <a:schemeClr val="tx2">
                    <a:lumMod val="75000"/>
                  </a:schemeClr>
                </a:solidFill>
                <a:latin typeface="Times New Roman" pitchFamily="18" charset="0"/>
                <a:cs typeface="Times New Roman" pitchFamily="18" charset="0"/>
              </a:rPr>
              <a:t> Presented By: Krunal Faldu</a:t>
            </a:r>
          </a:p>
          <a:p>
            <a:pPr algn="just"/>
            <a:r>
              <a:rPr lang="en-US" sz="2000" dirty="0" smtClean="0">
                <a:solidFill>
                  <a:schemeClr val="tx2">
                    <a:lumMod val="75000"/>
                  </a:schemeClr>
                </a:solidFill>
                <a:latin typeface="Times New Roman" pitchFamily="18" charset="0"/>
                <a:cs typeface="Times New Roman" pitchFamily="18" charset="0"/>
              </a:rPr>
              <a:t>                        B.Tech (Mech.)</a:t>
            </a:r>
          </a:p>
          <a:p>
            <a:pPr algn="just"/>
            <a:r>
              <a:rPr lang="en-US" sz="2000" dirty="0" smtClean="0">
                <a:solidFill>
                  <a:schemeClr val="tx2">
                    <a:lumMod val="75000"/>
                  </a:schemeClr>
                </a:solidFill>
                <a:latin typeface="Times New Roman" pitchFamily="18" charset="0"/>
                <a:cs typeface="Times New Roman" pitchFamily="18" charset="0"/>
              </a:rPr>
              <a:t>                        4</a:t>
            </a:r>
            <a:r>
              <a:rPr lang="en-US" sz="2000" baseline="30000" dirty="0" smtClean="0">
                <a:solidFill>
                  <a:schemeClr val="tx2">
                    <a:lumMod val="75000"/>
                  </a:schemeClr>
                </a:solidFill>
                <a:latin typeface="Times New Roman" pitchFamily="18" charset="0"/>
                <a:cs typeface="Times New Roman" pitchFamily="18" charset="0"/>
              </a:rPr>
              <a:t>th</a:t>
            </a:r>
            <a:r>
              <a:rPr lang="en-US" sz="2000" dirty="0" smtClean="0">
                <a:solidFill>
                  <a:schemeClr val="tx2">
                    <a:lumMod val="75000"/>
                  </a:schemeClr>
                </a:solidFill>
                <a:latin typeface="Times New Roman" pitchFamily="18" charset="0"/>
                <a:cs typeface="Times New Roman" pitchFamily="18" charset="0"/>
              </a:rPr>
              <a:t> Year,8</a:t>
            </a:r>
            <a:r>
              <a:rPr lang="en-US" sz="2000" baseline="30000" dirty="0" smtClean="0">
                <a:solidFill>
                  <a:schemeClr val="tx2">
                    <a:lumMod val="75000"/>
                  </a:schemeClr>
                </a:solidFill>
                <a:latin typeface="Times New Roman" pitchFamily="18" charset="0"/>
                <a:cs typeface="Times New Roman" pitchFamily="18" charset="0"/>
              </a:rPr>
              <a:t>th</a:t>
            </a:r>
            <a:r>
              <a:rPr lang="en-US" sz="2000" dirty="0" smtClean="0">
                <a:solidFill>
                  <a:schemeClr val="tx2">
                    <a:lumMod val="75000"/>
                  </a:schemeClr>
                </a:solidFill>
                <a:latin typeface="Times New Roman" pitchFamily="18" charset="0"/>
                <a:cs typeface="Times New Roman" pitchFamily="18" charset="0"/>
              </a:rPr>
              <a:t> sem</a:t>
            </a:r>
          </a:p>
          <a:p>
            <a:pPr algn="just"/>
            <a:r>
              <a:rPr lang="en-US" sz="2000" dirty="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Guided By: Premaram Chaudhary</a:t>
            </a:r>
          </a:p>
          <a:p>
            <a:pPr algn="ctr"/>
            <a:endParaRPr lang="en-US" dirty="0" smtClean="0">
              <a:solidFill>
                <a:schemeClr val="tx2"/>
              </a:solidFill>
              <a:latin typeface="Times New Roman" pitchFamily="18" charset="0"/>
              <a:cs typeface="Times New Roman" pitchFamily="18" charset="0"/>
            </a:endParaRPr>
          </a:p>
        </p:txBody>
      </p:sp>
      <p:pic>
        <p:nvPicPr>
          <p:cNvPr id="8" name="Picture 7" descr="http://co2calculator.files.wordpress.com/2008/10/segway.jpg"/>
          <p:cNvPicPr>
            <a:picLocks noChangeAspect="1" noChangeArrowheads="1"/>
          </p:cNvPicPr>
          <p:nvPr/>
        </p:nvPicPr>
        <p:blipFill>
          <a:blip r:embed="rId2"/>
          <a:srcRect/>
          <a:stretch>
            <a:fillRect/>
          </a:stretch>
        </p:blipFill>
        <p:spPr bwMode="auto">
          <a:xfrm>
            <a:off x="1157120" y="2114729"/>
            <a:ext cx="3140560" cy="4632325"/>
          </a:xfrm>
          <a:prstGeom prst="rect">
            <a:avLst/>
          </a:prstGeom>
          <a:noFill/>
        </p:spPr>
      </p:pic>
    </p:spTree>
    <p:extLst>
      <p:ext uri="{BB962C8B-B14F-4D97-AF65-F5344CB8AC3E}">
        <p14:creationId xmlns:p14="http://schemas.microsoft.com/office/powerpoint/2010/main" val="2616011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38780"/>
            <a:ext cx="52578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Motor System</a:t>
            </a:r>
          </a:p>
        </p:txBody>
      </p:sp>
      <p:sp>
        <p:nvSpPr>
          <p:cNvPr id="6" name="TextBox 5"/>
          <p:cNvSpPr txBox="1"/>
          <p:nvPr/>
        </p:nvSpPr>
        <p:spPr>
          <a:xfrm>
            <a:off x="4778828" y="1447801"/>
            <a:ext cx="4212772" cy="4893647"/>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Segway PT features Brushless servo motors with neodymium magnets. </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electric motors are powered by a pair of NiMH or Li-ion batteries.</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They make the Segway turn by varying the relative speed of the wheels based on the tilt information sent from the control system</a:t>
            </a:r>
            <a:r>
              <a:rPr lang="en-US" sz="2400" dirty="0" smtClean="0">
                <a:solidFill>
                  <a:schemeClr val="tx2">
                    <a:lumMod val="75000"/>
                  </a:schemeClr>
                </a:solidFill>
                <a:latin typeface="Times New Roman" pitchFamily="18" charset="0"/>
                <a:cs typeface="Times New Roman" pitchFamily="18" charset="0"/>
              </a:rPr>
              <a:t>.</a:t>
            </a:r>
            <a:endParaRPr lang="en-US" sz="2400" dirty="0">
              <a:solidFill>
                <a:schemeClr val="tx2">
                  <a:lumMod val="75000"/>
                </a:schemeClr>
              </a:solidFill>
              <a:latin typeface="Times New Roman" pitchFamily="18" charset="0"/>
              <a:cs typeface="Times New Roman" pitchFamily="18" charset="0"/>
            </a:endParaRPr>
          </a:p>
        </p:txBody>
      </p:sp>
      <p:pic>
        <p:nvPicPr>
          <p:cNvPr id="3074" name="Picture 2" descr="D:\6STAR\jayesh kanani\krunal\segway\08-4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199"/>
            <a:ext cx="3331028"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9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57200"/>
            <a:ext cx="54102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Motor functioning and </a:t>
            </a:r>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Locomotion</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1510145" y="1524000"/>
            <a:ext cx="7162800" cy="3046988"/>
          </a:xfrm>
          <a:prstGeom prst="rect">
            <a:avLst/>
          </a:prstGeom>
          <a:noFill/>
        </p:spPr>
        <p:txBody>
          <a:bodyPr wrap="square" rtlCol="0">
            <a:spAutoFit/>
          </a:bodyPr>
          <a:lstStyle/>
          <a:p>
            <a:pPr marL="342900" lvl="1"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Each motor is constructed with two independent sets of windings, each driven by a separate board and motor. Under normal conditions, both sets of windings work in parallel, sharing the load. In the event of a failure, the motor is designed to instantly disable the faulty side and use the remaining winding to maintain control of the Segway HT until it can be brought to a stop.</a:t>
            </a:r>
          </a:p>
        </p:txBody>
      </p:sp>
    </p:spTree>
    <p:extLst>
      <p:ext uri="{BB962C8B-B14F-4D97-AF65-F5344CB8AC3E}">
        <p14:creationId xmlns:p14="http://schemas.microsoft.com/office/powerpoint/2010/main" val="1783717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548" y="118795"/>
            <a:ext cx="50292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Basic Operation</a:t>
            </a:r>
          </a:p>
        </p:txBody>
      </p:sp>
      <p:sp>
        <p:nvSpPr>
          <p:cNvPr id="3" name="TextBox 2"/>
          <p:cNvSpPr txBox="1"/>
          <p:nvPr/>
        </p:nvSpPr>
        <p:spPr>
          <a:xfrm>
            <a:off x="1336766" y="3429000"/>
            <a:ext cx="7273834" cy="2123658"/>
          </a:xfrm>
          <a:prstGeom prst="rect">
            <a:avLst/>
          </a:prstGeom>
          <a:noFill/>
        </p:spPr>
        <p:txBody>
          <a:bodyPr wrap="square" rtlCol="0">
            <a:spAutoFit/>
          </a:bodyPr>
          <a:lstStyle/>
          <a:p>
            <a:pPr marL="800100" lvl="1" indent="-342900">
              <a:buFont typeface="Wingdings" pitchFamily="2" charset="2"/>
              <a:buChar char="Ø"/>
            </a:pPr>
            <a:r>
              <a:rPr lang="en-US" sz="2200" dirty="0" smtClean="0">
                <a:solidFill>
                  <a:schemeClr val="tx2">
                    <a:lumMod val="75000"/>
                  </a:schemeClr>
                </a:solidFill>
                <a:latin typeface="Times New Roman" pitchFamily="18" charset="0"/>
                <a:cs typeface="Times New Roman" pitchFamily="18" charset="0"/>
              </a:rPr>
              <a:t>When </a:t>
            </a:r>
            <a:r>
              <a:rPr lang="en-US" sz="2200" dirty="0">
                <a:solidFill>
                  <a:schemeClr val="tx2">
                    <a:lumMod val="75000"/>
                  </a:schemeClr>
                </a:solidFill>
                <a:latin typeface="Times New Roman" pitchFamily="18" charset="0"/>
                <a:cs typeface="Times New Roman" pitchFamily="18" charset="0"/>
              </a:rPr>
              <a:t>the Segway Handle Bar is tilted, the integrated Silicon Gyroscopes detect the degree of rotation as well as the rate of rotation</a:t>
            </a:r>
            <a:r>
              <a:rPr lang="en-US" sz="2200" dirty="0" smtClean="0">
                <a:solidFill>
                  <a:schemeClr val="tx2">
                    <a:lumMod val="75000"/>
                  </a:schemeClr>
                </a:solidFill>
                <a:latin typeface="Times New Roman" pitchFamily="18" charset="0"/>
                <a:cs typeface="Times New Roman" pitchFamily="18" charset="0"/>
              </a:rPr>
              <a:t>.</a:t>
            </a:r>
            <a:endParaRPr lang="en-US" sz="2200" dirty="0">
              <a:solidFill>
                <a:schemeClr val="tx2">
                  <a:lumMod val="75000"/>
                </a:schemeClr>
              </a:solidFill>
              <a:latin typeface="Times New Roman" pitchFamily="18" charset="0"/>
              <a:cs typeface="Times New Roman" pitchFamily="18" charset="0"/>
            </a:endParaRPr>
          </a:p>
          <a:p>
            <a:pPr marL="800100" lvl="1" indent="-342900">
              <a:buFont typeface="Wingdings" pitchFamily="2" charset="2"/>
              <a:buChar char="Ø"/>
            </a:pPr>
            <a:r>
              <a:rPr lang="en-US" sz="2200" dirty="0">
                <a:solidFill>
                  <a:schemeClr val="tx2">
                    <a:lumMod val="75000"/>
                  </a:schemeClr>
                </a:solidFill>
                <a:latin typeface="Times New Roman" pitchFamily="18" charset="0"/>
                <a:cs typeface="Times New Roman" pitchFamily="18" charset="0"/>
              </a:rPr>
              <a:t>This is based on the variation in the vibration of the Silicon particles with respect to  the Support Frame of the Gyroscope</a:t>
            </a:r>
            <a:r>
              <a:rPr lang="en-US" sz="2200" dirty="0" smtClean="0">
                <a:solidFill>
                  <a:schemeClr val="tx2">
                    <a:lumMod val="75000"/>
                  </a:schemeClr>
                </a:solidFill>
                <a:latin typeface="Times New Roman" pitchFamily="18" charset="0"/>
                <a:cs typeface="Times New Roman" pitchFamily="18" charset="0"/>
              </a:rPr>
              <a:t>.</a:t>
            </a:r>
            <a:endParaRPr lang="en-US" sz="2200" dirty="0">
              <a:solidFill>
                <a:schemeClr val="tx2">
                  <a:lumMod val="75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09896"/>
            <a:ext cx="4876800" cy="270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72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24190"/>
            <a:ext cx="57150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Types of Segway's pt</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1586345" y="1371600"/>
            <a:ext cx="6400800" cy="4154984"/>
          </a:xfrm>
          <a:prstGeom prst="rect">
            <a:avLst/>
          </a:prstGeom>
          <a:noFill/>
        </p:spPr>
        <p:txBody>
          <a:bodyPr wrap="square" rtlCol="0">
            <a:spAutoFit/>
          </a:bodyPr>
          <a:lstStyle/>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i2 </a:t>
            </a:r>
          </a:p>
          <a:p>
            <a:pPr marL="342900" indent="-342900">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commuter</a:t>
            </a:r>
          </a:p>
          <a:p>
            <a:pPr marL="342900" indent="-342900">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i2 cargo</a:t>
            </a:r>
          </a:p>
          <a:p>
            <a:pPr marL="342900" indent="-342900">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x2</a:t>
            </a:r>
          </a:p>
          <a:p>
            <a:pPr marL="342900" indent="-342900">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x2 golf</a:t>
            </a:r>
          </a:p>
          <a:p>
            <a:pPr marL="342900" indent="-342900">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x2 adventure</a:t>
            </a: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78059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58674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i2</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343400" y="1524001"/>
            <a:ext cx="4572000" cy="3416320"/>
          </a:xfrm>
          <a:prstGeom prst="rect">
            <a:avLst/>
          </a:prstGeom>
          <a:noFill/>
        </p:spPr>
        <p:txBody>
          <a:bodyPr wrap="square" rtlCol="0">
            <a:spAutoFit/>
          </a:bodyPr>
          <a:lstStyle/>
          <a:p>
            <a:pPr marL="342900" indent="-342900" algn="just">
              <a:buFont typeface="Wingdings" pitchFamily="2" charset="2"/>
              <a:buChar char="Ø"/>
            </a:pP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Segway </a:t>
            </a:r>
            <a:r>
              <a:rPr lang="en-US" sz="2400" dirty="0">
                <a:latin typeface="Times New Roman" pitchFamily="18" charset="0"/>
                <a:cs typeface="Times New Roman" pitchFamily="18" charset="0"/>
              </a:rPr>
              <a:t>i2 is the base model Segway. Sleek and light, the i2 will keep you on the move and avoiding the congestion of traffic and the high prices of gas. </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i2 includes a Wireless </a:t>
            </a:r>
            <a:r>
              <a:rPr lang="en-US" sz="2400" dirty="0" smtClean="0">
                <a:latin typeface="Times New Roman" pitchFamily="18" charset="0"/>
                <a:cs typeface="Times New Roman" pitchFamily="18" charset="0"/>
              </a:rPr>
              <a:t>Info Key </a:t>
            </a:r>
            <a:r>
              <a:rPr lang="en-US" sz="2400" dirty="0">
                <a:latin typeface="Times New Roman" pitchFamily="18" charset="0"/>
                <a:cs typeface="Times New Roman" pitchFamily="18" charset="0"/>
              </a:rPr>
              <a:t>Controller, </a:t>
            </a:r>
            <a:r>
              <a:rPr lang="en-US" sz="2400" dirty="0" smtClean="0">
                <a:latin typeface="Times New Roman" pitchFamily="18" charset="0"/>
                <a:cs typeface="Times New Roman" pitchFamily="18" charset="0"/>
              </a:rPr>
              <a:t>Siphon </a:t>
            </a:r>
            <a:r>
              <a:rPr lang="en-US" sz="2400" dirty="0">
                <a:latin typeface="Times New Roman" pitchFamily="18" charset="0"/>
                <a:cs typeface="Times New Roman" pitchFamily="18" charset="0"/>
              </a:rPr>
              <a:t>Lithium-ion batteries, </a:t>
            </a:r>
            <a:r>
              <a:rPr lang="en-US" sz="2400" dirty="0" smtClean="0">
                <a:latin typeface="Times New Roman" pitchFamily="18" charset="0"/>
                <a:cs typeface="Times New Roman" pitchFamily="18" charset="0"/>
              </a:rPr>
              <a:t>Lean Steer </a:t>
            </a:r>
            <a:r>
              <a:rPr lang="en-US" sz="2400" dirty="0">
                <a:latin typeface="Times New Roman" pitchFamily="18" charset="0"/>
                <a:cs typeface="Times New Roman" pitchFamily="18" charset="0"/>
              </a:rPr>
              <a:t>frame </a:t>
            </a:r>
            <a:r>
              <a:rPr lang="en-US" sz="2400" dirty="0" smtClean="0">
                <a:latin typeface="Times New Roman" pitchFamily="18" charset="0"/>
                <a:cs typeface="Times New Roman" pitchFamily="18" charset="0"/>
              </a:rPr>
              <a:t>height adjust.</a:t>
            </a:r>
            <a:endParaRPr lang="en-US" sz="2400" dirty="0">
              <a:latin typeface="Times New Roman" pitchFamily="18" charset="0"/>
              <a:cs typeface="Times New Roman" pitchFamily="18" charset="0"/>
            </a:endParaRPr>
          </a:p>
        </p:txBody>
      </p:sp>
      <p:pic>
        <p:nvPicPr>
          <p:cNvPr id="6147" name="Picture 3" descr="D:\6STAR\jayesh kanani\krunal\segway\seg way type\i2_files\i2-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524000"/>
            <a:ext cx="2819401" cy="481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90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137" y="304800"/>
            <a:ext cx="46482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i2 cargo</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343400" y="990600"/>
            <a:ext cx="4572000" cy="4524315"/>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i2 Cargo is based on the rugged and sleek design of the i2, but also includes high impact cargo frames and cases to ensure your gear stays safe and dry.  </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i2 Cargo includes all of the features of the i2 plus: Segway </a:t>
            </a:r>
            <a:r>
              <a:rPr lang="en-US" sz="2400" dirty="0" smtClean="0">
                <a:solidFill>
                  <a:schemeClr val="tx2">
                    <a:lumMod val="75000"/>
                  </a:schemeClr>
                </a:solidFill>
                <a:latin typeface="Times New Roman" pitchFamily="18" charset="0"/>
                <a:cs typeface="Times New Roman" pitchFamily="18" charset="0"/>
              </a:rPr>
              <a:t>hard cases </a:t>
            </a:r>
            <a:r>
              <a:rPr lang="en-US" sz="2400" dirty="0">
                <a:solidFill>
                  <a:schemeClr val="tx2">
                    <a:lumMod val="75000"/>
                  </a:schemeClr>
                </a:solidFill>
                <a:latin typeface="Times New Roman" pitchFamily="18" charset="0"/>
                <a:cs typeface="Times New Roman" pitchFamily="18" charset="0"/>
              </a:rPr>
              <a:t>that are waterproof and </a:t>
            </a:r>
            <a:r>
              <a:rPr lang="en-US" sz="2400" dirty="0" smtClean="0">
                <a:solidFill>
                  <a:schemeClr val="tx2">
                    <a:lumMod val="75000"/>
                  </a:schemeClr>
                </a:solidFill>
                <a:latin typeface="Times New Roman" pitchFamily="18" charset="0"/>
                <a:cs typeface="Times New Roman" pitchFamily="18" charset="0"/>
              </a:rPr>
              <a:t>lockable. </a:t>
            </a: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Parking stand pivots down to offer support for quick and easy retrieval of items .</a:t>
            </a:r>
          </a:p>
        </p:txBody>
      </p:sp>
      <p:pic>
        <p:nvPicPr>
          <p:cNvPr id="7170" name="Picture 2" descr="D:\6STAR\jayesh kanani\krunal\segway\seg way type\Bird Segway_files\i2-car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719" y="1219200"/>
            <a:ext cx="291615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26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600"/>
            <a:ext cx="48768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i2 commuter</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800600" y="1447799"/>
            <a:ext cx="4114800" cy="3785652"/>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a:t>
            </a:r>
            <a:r>
              <a:rPr lang="en-US" sz="2400" dirty="0" smtClean="0">
                <a:solidFill>
                  <a:schemeClr val="tx2">
                    <a:lumMod val="75000"/>
                  </a:schemeClr>
                </a:solidFill>
                <a:latin typeface="Times New Roman" pitchFamily="18" charset="0"/>
                <a:cs typeface="Times New Roman" pitchFamily="18" charset="0"/>
              </a:rPr>
              <a:t>Segway </a:t>
            </a:r>
            <a:r>
              <a:rPr lang="en-US" sz="2400" dirty="0">
                <a:solidFill>
                  <a:schemeClr val="tx2">
                    <a:lumMod val="75000"/>
                  </a:schemeClr>
                </a:solidFill>
                <a:latin typeface="Times New Roman" pitchFamily="18" charset="0"/>
                <a:cs typeface="Times New Roman" pitchFamily="18" charset="0"/>
              </a:rPr>
              <a:t>i2 Commuter is a step up from the base model Segway. Sleek and light, the i2 commuter will keep you flying past the gas stations</a:t>
            </a:r>
            <a:r>
              <a:rPr lang="en-US" sz="2400" dirty="0" smtClean="0">
                <a:solidFill>
                  <a:schemeClr val="tx2">
                    <a:lumMod val="75000"/>
                  </a:schemeClr>
                </a:solidFill>
                <a:latin typeface="Times New Roman" pitchFamily="18" charset="0"/>
                <a:cs typeface="Times New Roman" pitchFamily="18" charset="0"/>
              </a:rPr>
              <a:t>.</a:t>
            </a: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i2 Commuter is an eco-friendly, convenient, easy-to-learn alternative to short-distance driving. </a:t>
            </a:r>
          </a:p>
        </p:txBody>
      </p:sp>
      <p:pic>
        <p:nvPicPr>
          <p:cNvPr id="8194" name="Picture 2" descr="D:\6STAR\jayesh kanani\krunal\segway\seg way type\i2 commuter_files\i2-comm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3503"/>
            <a:ext cx="3124200" cy="502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57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436" y="138545"/>
            <a:ext cx="48006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x2</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800600" y="1524000"/>
            <a:ext cx="4114800" cy="4524315"/>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a:t>
            </a:r>
            <a:r>
              <a:rPr lang="en-US" sz="2400" dirty="0" smtClean="0">
                <a:solidFill>
                  <a:schemeClr val="tx2">
                    <a:lumMod val="75000"/>
                  </a:schemeClr>
                </a:solidFill>
                <a:latin typeface="Times New Roman" pitchFamily="18" charset="0"/>
                <a:cs typeface="Times New Roman" pitchFamily="18" charset="0"/>
              </a:rPr>
              <a:t>Segway </a:t>
            </a:r>
            <a:r>
              <a:rPr lang="en-US" sz="2400" dirty="0">
                <a:solidFill>
                  <a:schemeClr val="tx2">
                    <a:lumMod val="75000"/>
                  </a:schemeClr>
                </a:solidFill>
                <a:latin typeface="Times New Roman" pitchFamily="18" charset="0"/>
                <a:cs typeface="Times New Roman" pitchFamily="18" charset="0"/>
              </a:rPr>
              <a:t>X2 is designed for those that like to take the road less travelled. It's </a:t>
            </a:r>
            <a:r>
              <a:rPr lang="en-US" sz="2400" dirty="0" smtClean="0">
                <a:solidFill>
                  <a:schemeClr val="tx2">
                    <a:lumMod val="75000"/>
                  </a:schemeClr>
                </a:solidFill>
                <a:latin typeface="Times New Roman" pitchFamily="18" charset="0"/>
                <a:cs typeface="Times New Roman" pitchFamily="18" charset="0"/>
              </a:rPr>
              <a:t>rugged </a:t>
            </a:r>
            <a:r>
              <a:rPr lang="en-US" sz="2400" dirty="0">
                <a:solidFill>
                  <a:schemeClr val="tx2">
                    <a:lumMod val="75000"/>
                  </a:schemeClr>
                </a:solidFill>
                <a:latin typeface="Times New Roman" pitchFamily="18" charset="0"/>
                <a:cs typeface="Times New Roman" pitchFamily="18" charset="0"/>
              </a:rPr>
              <a:t>and tough design will let you create your own path. Whether you are looking to travel or grass, gravel or dirt, the X2 can take you there. The X2 has plenty of ground clearance, stable and smooth </a:t>
            </a:r>
            <a:r>
              <a:rPr lang="en-US" sz="2400" dirty="0" smtClean="0">
                <a:solidFill>
                  <a:schemeClr val="tx2">
                    <a:lumMod val="75000"/>
                  </a:schemeClr>
                </a:solidFill>
                <a:latin typeface="Times New Roman" pitchFamily="18" charset="0"/>
                <a:cs typeface="Times New Roman" pitchFamily="18" charset="0"/>
              </a:rPr>
              <a:t>ride </a:t>
            </a:r>
            <a:r>
              <a:rPr lang="en-US" sz="2400" dirty="0">
                <a:solidFill>
                  <a:schemeClr val="tx2">
                    <a:lumMod val="75000"/>
                  </a:schemeClr>
                </a:solidFill>
                <a:latin typeface="Times New Roman" pitchFamily="18" charset="0"/>
                <a:cs typeface="Times New Roman" pitchFamily="18" charset="0"/>
              </a:rPr>
              <a:t>and the </a:t>
            </a:r>
            <a:r>
              <a:rPr lang="en-US" sz="2400" dirty="0" smtClean="0">
                <a:solidFill>
                  <a:schemeClr val="tx2">
                    <a:lumMod val="75000"/>
                  </a:schemeClr>
                </a:solidFill>
                <a:latin typeface="Times New Roman" pitchFamily="18" charset="0"/>
                <a:cs typeface="Times New Roman" pitchFamily="18" charset="0"/>
              </a:rPr>
              <a:t>durability </a:t>
            </a:r>
            <a:r>
              <a:rPr lang="en-US" sz="2400" dirty="0">
                <a:solidFill>
                  <a:schemeClr val="tx2">
                    <a:lumMod val="75000"/>
                  </a:schemeClr>
                </a:solidFill>
                <a:latin typeface="Times New Roman" pitchFamily="18" charset="0"/>
                <a:cs typeface="Times New Roman" pitchFamily="18" charset="0"/>
              </a:rPr>
              <a:t>that Segway's are famous for.</a:t>
            </a:r>
          </a:p>
        </p:txBody>
      </p:sp>
      <p:pic>
        <p:nvPicPr>
          <p:cNvPr id="9218" name="Picture 2" descr="D:\6STAR\jayesh kanani\krunal\segway\seg way type\x2_files\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09994"/>
            <a:ext cx="3239608" cy="490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19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2580"/>
            <a:ext cx="54102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x2 adventure</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953000" y="1371600"/>
            <a:ext cx="4038600" cy="5262979"/>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a:t>
            </a:r>
            <a:r>
              <a:rPr lang="en-US" sz="2400" dirty="0" smtClean="0">
                <a:solidFill>
                  <a:schemeClr val="tx2">
                    <a:lumMod val="75000"/>
                  </a:schemeClr>
                </a:solidFill>
                <a:latin typeface="Times New Roman" pitchFamily="18" charset="0"/>
                <a:cs typeface="Times New Roman" pitchFamily="18" charset="0"/>
              </a:rPr>
              <a:t>Segway </a:t>
            </a:r>
            <a:r>
              <a:rPr lang="en-US" sz="2400" dirty="0">
                <a:solidFill>
                  <a:schemeClr val="tx2">
                    <a:lumMod val="75000"/>
                  </a:schemeClr>
                </a:solidFill>
                <a:latin typeface="Times New Roman" pitchFamily="18" charset="0"/>
                <a:cs typeface="Times New Roman" pitchFamily="18" charset="0"/>
              </a:rPr>
              <a:t>X2 Adventures takes you off road and allows you to experience the thrills of nature. Both casual and experienced riders will love the feel and handling of the X2 Adventurer.  </a:t>
            </a: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specially equipped handlebar bag is great for storing </a:t>
            </a:r>
            <a:r>
              <a:rPr lang="en-US" sz="2400" dirty="0" smtClean="0">
                <a:solidFill>
                  <a:schemeClr val="tx2">
                    <a:lumMod val="75000"/>
                  </a:schemeClr>
                </a:solidFill>
                <a:latin typeface="Times New Roman" pitchFamily="18" charset="0"/>
                <a:cs typeface="Times New Roman" pitchFamily="18" charset="0"/>
              </a:rPr>
              <a:t>tools</a:t>
            </a:r>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&amp; other equipment. </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X2 Adventures also </a:t>
            </a:r>
            <a:r>
              <a:rPr lang="en-US" sz="2400" dirty="0" smtClean="0">
                <a:solidFill>
                  <a:schemeClr val="tx2">
                    <a:lumMod val="75000"/>
                  </a:schemeClr>
                </a:solidFill>
                <a:latin typeface="Times New Roman" pitchFamily="18" charset="0"/>
                <a:cs typeface="Times New Roman" pitchFamily="18" charset="0"/>
              </a:rPr>
              <a:t>includes </a:t>
            </a:r>
            <a:r>
              <a:rPr lang="en-US" sz="2400" dirty="0">
                <a:solidFill>
                  <a:schemeClr val="tx2">
                    <a:lumMod val="75000"/>
                  </a:schemeClr>
                </a:solidFill>
                <a:latin typeface="Times New Roman" pitchFamily="18" charset="0"/>
                <a:cs typeface="Times New Roman" pitchFamily="18" charset="0"/>
              </a:rPr>
              <a:t>a 5W headlamp and universal cargo plates.</a:t>
            </a:r>
          </a:p>
        </p:txBody>
      </p:sp>
      <p:pic>
        <p:nvPicPr>
          <p:cNvPr id="10242" name="Picture 2" descr="D:\6STAR\jayesh kanani\krunal\segway\seg way type\x2 golf_files\x2 adventure_files\x2-ad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02080"/>
            <a:ext cx="407323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15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9507"/>
            <a:ext cx="54102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Segway x2 golf</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4648200" y="1447800"/>
            <a:ext cx="4343400" cy="4893647"/>
          </a:xfrm>
          <a:prstGeom prst="rect">
            <a:avLst/>
          </a:prstGeom>
          <a:noFill/>
        </p:spPr>
        <p:txBody>
          <a:bodyPr wrap="square" rtlCol="0">
            <a:spAutoFit/>
          </a:bodyPr>
          <a:lstStyle/>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x2 Golf is </a:t>
            </a: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effortless maneuverability on the </a:t>
            </a:r>
            <a:r>
              <a:rPr lang="en-US" sz="2400" dirty="0" smtClean="0">
                <a:solidFill>
                  <a:schemeClr val="tx2">
                    <a:lumMod val="75000"/>
                  </a:schemeClr>
                </a:solidFill>
                <a:latin typeface="Times New Roman" pitchFamily="18" charset="0"/>
                <a:cs typeface="Times New Roman" pitchFamily="18" charset="0"/>
              </a:rPr>
              <a:t>golf course</a:t>
            </a:r>
            <a:r>
              <a:rPr lang="en-US" sz="2400" dirty="0">
                <a:solidFill>
                  <a:schemeClr val="tx2">
                    <a:lumMod val="75000"/>
                  </a:schemeClr>
                </a:solidFill>
                <a:latin typeface="Times New Roman" pitchFamily="18" charset="0"/>
                <a:cs typeface="Times New Roman" pitchFamily="18" charset="0"/>
              </a:rPr>
              <a:t>. </a:t>
            </a: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Turf-friendly </a:t>
            </a:r>
            <a:r>
              <a:rPr lang="en-US" sz="2400" dirty="0">
                <a:solidFill>
                  <a:schemeClr val="tx2">
                    <a:lumMod val="75000"/>
                  </a:schemeClr>
                </a:solidFill>
                <a:latin typeface="Times New Roman" pitchFamily="18" charset="0"/>
                <a:cs typeface="Times New Roman" pitchFamily="18" charset="0"/>
              </a:rPr>
              <a:t>tires let you travel on the grass and off the cart path for a faster game, and increased height offers the best perspective on the greens. And with an easy-access bag carrier and scorecard holder included in the package, convenience is </a:t>
            </a:r>
            <a:r>
              <a:rPr lang="en-US" sz="2400" dirty="0" smtClean="0">
                <a:solidFill>
                  <a:schemeClr val="tx2">
                    <a:lumMod val="75000"/>
                  </a:schemeClr>
                </a:solidFill>
                <a:latin typeface="Times New Roman" pitchFamily="18" charset="0"/>
                <a:cs typeface="Times New Roman" pitchFamily="18" charset="0"/>
              </a:rPr>
              <a:t>part </a:t>
            </a:r>
            <a:r>
              <a:rPr lang="en-US" sz="2400" dirty="0">
                <a:solidFill>
                  <a:schemeClr val="tx2">
                    <a:lumMod val="75000"/>
                  </a:schemeClr>
                </a:solidFill>
                <a:latin typeface="Times New Roman" pitchFamily="18" charset="0"/>
                <a:cs typeface="Times New Roman" pitchFamily="18" charset="0"/>
              </a:rPr>
              <a:t>for the course. </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p:txBody>
      </p:sp>
      <p:pic>
        <p:nvPicPr>
          <p:cNvPr id="11266" name="Picture 2" descr="D:\6STAR\jayesh kanani\krunal\segway\seg way type\x2 golf_files\x2-gol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7" y="1219200"/>
            <a:ext cx="394184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03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914400"/>
            <a:ext cx="59436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What is Segway PT?</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1600200" y="1981200"/>
            <a:ext cx="6781800" cy="2677656"/>
          </a:xfrm>
          <a:prstGeom prst="rect">
            <a:avLst/>
          </a:prstGeom>
          <a:noFill/>
        </p:spPr>
        <p:txBody>
          <a:bodyPr wrap="square" rtlCol="0">
            <a:spAutoFit/>
          </a:bodyPr>
          <a:lstStyle/>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Segway is two wheel self balancing  transportation vehicle invented by </a:t>
            </a:r>
            <a:r>
              <a:rPr lang="en-US" sz="2400" dirty="0">
                <a:solidFill>
                  <a:schemeClr val="tx2">
                    <a:lumMod val="75000"/>
                  </a:schemeClr>
                </a:solidFill>
                <a:latin typeface="Times New Roman" pitchFamily="18" charset="0"/>
                <a:cs typeface="Times New Roman" pitchFamily="18" charset="0"/>
              </a:rPr>
              <a:t>D</a:t>
            </a:r>
            <a:r>
              <a:rPr lang="en-US" sz="2400" dirty="0" smtClean="0">
                <a:solidFill>
                  <a:schemeClr val="tx2">
                    <a:lumMod val="75000"/>
                  </a:schemeClr>
                </a:solidFill>
                <a:latin typeface="Times New Roman" pitchFamily="18" charset="0"/>
                <a:cs typeface="Times New Roman" pitchFamily="18" charset="0"/>
              </a:rPr>
              <a:t>ean Kamen  in 2001 at new york.</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It is designed to mirror  the process of human  walking. </a:t>
            </a: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3016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48006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Applications</a:t>
            </a:r>
          </a:p>
        </p:txBody>
      </p:sp>
      <p:sp>
        <p:nvSpPr>
          <p:cNvPr id="3" name="TextBox 2"/>
          <p:cNvSpPr txBox="1"/>
          <p:nvPr/>
        </p:nvSpPr>
        <p:spPr>
          <a:xfrm>
            <a:off x="1676400" y="1371600"/>
            <a:ext cx="5181600" cy="2677656"/>
          </a:xfrm>
          <a:prstGeom prst="rect">
            <a:avLst/>
          </a:prstGeom>
          <a:noFill/>
        </p:spPr>
        <p:txBody>
          <a:bodyPr wrap="square" rtlCol="0">
            <a:spAutoFit/>
          </a:bodyPr>
          <a:lstStyle/>
          <a:p>
            <a:pPr marL="342900" indent="-342900">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Security Applications</a:t>
            </a:r>
          </a:p>
          <a:p>
            <a:pPr marL="800100" lvl="1" indent="-342900">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Commuting Applications</a:t>
            </a:r>
          </a:p>
          <a:p>
            <a:pPr marL="800100" lvl="1" indent="-342900">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Corporate Applications</a:t>
            </a:r>
          </a:p>
          <a:p>
            <a:pPr marL="800100" lvl="1" indent="-342900">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7200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48006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Environmental Benefits</a:t>
            </a:r>
          </a:p>
        </p:txBody>
      </p:sp>
      <p:sp>
        <p:nvSpPr>
          <p:cNvPr id="3" name="TextBox 2"/>
          <p:cNvSpPr txBox="1"/>
          <p:nvPr/>
        </p:nvSpPr>
        <p:spPr>
          <a:xfrm>
            <a:off x="1676400" y="1371600"/>
            <a:ext cx="6934200" cy="4893647"/>
          </a:xfrm>
          <a:prstGeom prst="rect">
            <a:avLst/>
          </a:prstGeom>
          <a:noFill/>
        </p:spPr>
        <p:txBody>
          <a:bodyPr wrap="square" rtlCol="0">
            <a:spAutoFit/>
          </a:bodyPr>
          <a:lstStyle/>
          <a:p>
            <a:pPr marL="342900" lvl="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The Segway PT has many benefits for you and the environment.</a:t>
            </a:r>
          </a:p>
          <a:p>
            <a:pPr marL="342900" lvl="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lvl="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It also reduces the impact of global warming by checking greenhouse gas output and fossil fuel consumption.</a:t>
            </a:r>
          </a:p>
          <a:p>
            <a:pPr marL="342900" lvl="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If we are able to replace 10% of 900 </a:t>
            </a:r>
            <a:r>
              <a:rPr lang="en-US" sz="2400" dirty="0" smtClean="0">
                <a:solidFill>
                  <a:schemeClr val="tx2">
                    <a:lumMod val="75000"/>
                  </a:schemeClr>
                </a:solidFill>
                <a:latin typeface="Times New Roman" pitchFamily="18" charset="0"/>
                <a:cs typeface="Times New Roman" pitchFamily="18" charset="0"/>
              </a:rPr>
              <a:t>million car travel to </a:t>
            </a:r>
            <a:r>
              <a:rPr lang="en-US" sz="2400" dirty="0">
                <a:solidFill>
                  <a:schemeClr val="tx2">
                    <a:lumMod val="75000"/>
                  </a:schemeClr>
                </a:solidFill>
                <a:latin typeface="Times New Roman" pitchFamily="18" charset="0"/>
                <a:cs typeface="Times New Roman" pitchFamily="18" charset="0"/>
              </a:rPr>
              <a:t>3 mile </a:t>
            </a:r>
            <a:r>
              <a:rPr lang="en-US" sz="2400" dirty="0" smtClean="0">
                <a:solidFill>
                  <a:schemeClr val="tx2">
                    <a:lumMod val="75000"/>
                  </a:schemeClr>
                </a:solidFill>
                <a:latin typeface="Times New Roman" pitchFamily="18" charset="0"/>
                <a:cs typeface="Times New Roman" pitchFamily="18" charset="0"/>
              </a:rPr>
              <a:t>with </a:t>
            </a:r>
            <a:r>
              <a:rPr lang="en-US" sz="2400" dirty="0">
                <a:solidFill>
                  <a:schemeClr val="tx2">
                    <a:lumMod val="75000"/>
                  </a:schemeClr>
                </a:solidFill>
                <a:latin typeface="Times New Roman" pitchFamily="18" charset="0"/>
                <a:cs typeface="Times New Roman" pitchFamily="18" charset="0"/>
              </a:rPr>
              <a:t>the Segway PT there would be:  </a:t>
            </a:r>
          </a:p>
          <a:p>
            <a:pPr marL="800100" lvl="1" indent="-342900" algn="just">
              <a:buFont typeface="Wingdings" pitchFamily="2" charset="2"/>
              <a:buChar char="§"/>
            </a:pPr>
            <a:r>
              <a:rPr lang="en-US" sz="2400" dirty="0">
                <a:solidFill>
                  <a:schemeClr val="tx2">
                    <a:lumMod val="75000"/>
                  </a:schemeClr>
                </a:solidFill>
                <a:latin typeface="Times New Roman" pitchFamily="18" charset="0"/>
                <a:cs typeface="Times New Roman" pitchFamily="18" charset="0"/>
              </a:rPr>
              <a:t>6.2 million fewer gallons of gas consumed.</a:t>
            </a:r>
          </a:p>
          <a:p>
            <a:pPr marL="800100" lvl="1" indent="-342900" algn="just">
              <a:buFont typeface="Wingdings" pitchFamily="2" charset="2"/>
              <a:buChar char="§"/>
            </a:pPr>
            <a:r>
              <a:rPr lang="en-US" sz="2400" dirty="0">
                <a:solidFill>
                  <a:schemeClr val="tx2">
                    <a:lumMod val="75000"/>
                  </a:schemeClr>
                </a:solidFill>
                <a:latin typeface="Times New Roman" pitchFamily="18" charset="0"/>
                <a:cs typeface="Times New Roman" pitchFamily="18" charset="0"/>
              </a:rPr>
              <a:t>286 million fewer pounds of CO</a:t>
            </a:r>
            <a:r>
              <a:rPr lang="en-US" sz="2400" baseline="-25000" dirty="0">
                <a:solidFill>
                  <a:schemeClr val="tx2">
                    <a:lumMod val="75000"/>
                  </a:schemeClr>
                </a:solidFill>
                <a:latin typeface="Times New Roman" pitchFamily="18" charset="0"/>
                <a:cs typeface="Times New Roman" pitchFamily="18" charset="0"/>
              </a:rPr>
              <a:t>2</a:t>
            </a:r>
            <a:r>
              <a:rPr lang="en-US" sz="2400" dirty="0">
                <a:solidFill>
                  <a:schemeClr val="tx2">
                    <a:lumMod val="75000"/>
                  </a:schemeClr>
                </a:solidFill>
                <a:latin typeface="Times New Roman" pitchFamily="18" charset="0"/>
                <a:cs typeface="Times New Roman" pitchFamily="18" charset="0"/>
              </a:rPr>
              <a:t> emitted every day</a:t>
            </a:r>
            <a:r>
              <a:rPr lang="en-US" sz="2400" dirty="0" smtClean="0">
                <a:solidFill>
                  <a:schemeClr val="tx2">
                    <a:lumMod val="75000"/>
                  </a:schemeClr>
                </a:solidFill>
                <a:latin typeface="Times New Roman" pitchFamily="18" charset="0"/>
                <a:cs typeface="Times New Roman" pitchFamily="18" charset="0"/>
              </a:rPr>
              <a:t>.</a:t>
            </a: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6375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D!K\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708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22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2351" y="463379"/>
            <a:ext cx="6096000" cy="523220"/>
          </a:xfrm>
          <a:prstGeom prst="rect">
            <a:avLst/>
          </a:prstGeom>
          <a:noFill/>
        </p:spPr>
        <p:txBody>
          <a:bodyPr wrap="square" rtlCol="0">
            <a:spAutoFit/>
          </a:bodyPr>
          <a:lstStyle/>
          <a:p>
            <a:r>
              <a:rPr lang="en-US"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Tahoma" pitchFamily="34" charset="0"/>
                <a:cs typeface="Times New Roman" pitchFamily="18" charset="0"/>
              </a:rPr>
              <a:t>How it </a:t>
            </a:r>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Tahoma" pitchFamily="34" charset="0"/>
                <a:cs typeface="Times New Roman" pitchFamily="18" charset="0"/>
              </a:rPr>
              <a:t>work</a:t>
            </a:r>
            <a:r>
              <a:rPr lang="en-US"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Tahoma" pitchFamily="34" charset="0"/>
                <a:cs typeface="Times New Roman" pitchFamily="18" charset="0"/>
              </a:rPr>
              <a:t>?</a:t>
            </a:r>
            <a:endParaRPr lang="en-US" sz="2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ea typeface="Tahoma" pitchFamily="34" charset="0"/>
              <a:cs typeface="Times New Roman" pitchFamily="18" charset="0"/>
            </a:endParaRPr>
          </a:p>
        </p:txBody>
      </p:sp>
      <p:sp>
        <p:nvSpPr>
          <p:cNvPr id="3" name="TextBox 2"/>
          <p:cNvSpPr txBox="1"/>
          <p:nvPr/>
        </p:nvSpPr>
        <p:spPr>
          <a:xfrm>
            <a:off x="1638300" y="1371600"/>
            <a:ext cx="6781800" cy="1200329"/>
          </a:xfrm>
          <a:prstGeom prst="rect">
            <a:avLst/>
          </a:prstGeom>
          <a:noFill/>
        </p:spPr>
        <p:txBody>
          <a:bodyPr wrap="square" rtlCol="0">
            <a:spAutoFit/>
          </a:bodyPr>
          <a:lstStyle/>
          <a:p>
            <a:pPr marL="285750" indent="-285750" algn="just">
              <a:buFont typeface="Wingdings" pitchFamily="2" charset="2"/>
              <a:buChar char="Ø"/>
            </a:pPr>
            <a:r>
              <a:rPr lang="en-US" sz="2400" dirty="0" smtClean="0">
                <a:solidFill>
                  <a:schemeClr val="tx2">
                    <a:lumMod val="75000"/>
                  </a:schemeClr>
                </a:solidFill>
                <a:latin typeface="Times New Roman" pitchFamily="18" charset="0"/>
                <a:ea typeface="Tahoma" pitchFamily="34" charset="0"/>
                <a:cs typeface="Times New Roman" pitchFamily="18" charset="0"/>
              </a:rPr>
              <a:t>User commands the Segway to go forward by shifting their weight forward  on the platform ,</a:t>
            </a:r>
          </a:p>
          <a:p>
            <a:pPr marL="285750" indent="-285750" algn="just">
              <a:buFont typeface="Wingdings" pitchFamily="2" charset="2"/>
              <a:buChar char="Ø"/>
            </a:pPr>
            <a:r>
              <a:rPr lang="en-US" sz="2400" dirty="0" smtClean="0">
                <a:solidFill>
                  <a:schemeClr val="tx2">
                    <a:lumMod val="75000"/>
                  </a:schemeClr>
                </a:solidFill>
                <a:latin typeface="Times New Roman" pitchFamily="18" charset="0"/>
                <a:ea typeface="Tahoma" pitchFamily="34" charset="0"/>
                <a:cs typeface="Times New Roman" pitchFamily="18" charset="0"/>
              </a:rPr>
              <a:t>And backward by shifting  their weight backward.</a:t>
            </a:r>
            <a:endParaRPr lang="en-US" sz="2400" dirty="0">
              <a:solidFill>
                <a:schemeClr val="tx2">
                  <a:lumMod val="75000"/>
                </a:schemeClr>
              </a:solidFill>
              <a:latin typeface="Times New Roman" pitchFamily="18" charset="0"/>
              <a:ea typeface="Tahoma" pitchFamily="34" charset="0"/>
              <a:cs typeface="Times New Roman" pitchFamily="18" charset="0"/>
            </a:endParaRPr>
          </a:p>
        </p:txBody>
      </p:sp>
      <p:pic>
        <p:nvPicPr>
          <p:cNvPr id="2051" name="Picture 3" descr="D:\6STAR\jayesh kanani\krunal\segway\semina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68" y="2590800"/>
            <a:ext cx="6596032" cy="413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39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47990"/>
            <a:ext cx="51816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How it self Balance?</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3886200" y="1066800"/>
            <a:ext cx="4953000" cy="5262979"/>
          </a:xfrm>
          <a:prstGeom prst="rect">
            <a:avLst/>
          </a:prstGeom>
          <a:noFill/>
        </p:spPr>
        <p:txBody>
          <a:bodyPr wrap="square" rtlCol="0">
            <a:spAutoFit/>
          </a:bodyPr>
          <a:lstStyle/>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Based on the simple principles that govern the movement of the human body.</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The Segway has, </a:t>
            </a:r>
          </a:p>
          <a:p>
            <a:pPr algn="just"/>
            <a:r>
              <a:rPr lang="en-US" sz="2400" dirty="0" smtClean="0">
                <a:solidFill>
                  <a:schemeClr val="tx2">
                    <a:lumMod val="75000"/>
                  </a:schemeClr>
                </a:solidFill>
                <a:latin typeface="Times New Roman" pitchFamily="18" charset="0"/>
                <a:cs typeface="Times New Roman" pitchFamily="18" charset="0"/>
              </a:rPr>
              <a:t>      wheels            legs, </a:t>
            </a:r>
          </a:p>
          <a:p>
            <a:pPr algn="just"/>
            <a:r>
              <a:rPr lang="en-US" sz="2400" dirty="0" smtClean="0">
                <a:solidFill>
                  <a:schemeClr val="tx2">
                    <a:lumMod val="75000"/>
                  </a:schemeClr>
                </a:solidFill>
                <a:latin typeface="Times New Roman" pitchFamily="18" charset="0"/>
                <a:cs typeface="Times New Roman" pitchFamily="18" charset="0"/>
              </a:rPr>
              <a:t>      motor             muscles,</a:t>
            </a:r>
          </a:p>
          <a:p>
            <a:pPr algn="just"/>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     microprocessors           brain and </a:t>
            </a:r>
          </a:p>
          <a:p>
            <a:pPr algn="just"/>
            <a:r>
              <a:rPr lang="en-US" sz="2400" dirty="0" smtClean="0">
                <a:solidFill>
                  <a:schemeClr val="tx2">
                    <a:lumMod val="75000"/>
                  </a:schemeClr>
                </a:solidFill>
                <a:latin typeface="Times New Roman" pitchFamily="18" charset="0"/>
                <a:cs typeface="Times New Roman" pitchFamily="18" charset="0"/>
              </a:rPr>
              <a:t>      tilt sensors          inner-ear</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Like your brain, the Segway knows when you are leaning forward. To maintain balance, it turns the wheels at just the right speed, moving you forward.</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221304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5563689" y="2756263"/>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6" name="Right Arrow 5"/>
          <p:cNvSpPr/>
          <p:nvPr/>
        </p:nvSpPr>
        <p:spPr>
          <a:xfrm>
            <a:off x="5563689" y="3087189"/>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7" name="Right Arrow 6"/>
          <p:cNvSpPr/>
          <p:nvPr/>
        </p:nvSpPr>
        <p:spPr>
          <a:xfrm>
            <a:off x="6629400" y="345948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8" name="Right Arrow 7"/>
          <p:cNvSpPr/>
          <p:nvPr/>
        </p:nvSpPr>
        <p:spPr>
          <a:xfrm>
            <a:off x="5944689" y="3806755"/>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44507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71790"/>
            <a:ext cx="47244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Features </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3" name="TextBox 2"/>
          <p:cNvSpPr txBox="1"/>
          <p:nvPr/>
        </p:nvSpPr>
        <p:spPr>
          <a:xfrm>
            <a:off x="1524000" y="1447801"/>
            <a:ext cx="7162800" cy="3785652"/>
          </a:xfrm>
          <a:prstGeom prst="rect">
            <a:avLst/>
          </a:prstGeom>
          <a:noFill/>
        </p:spPr>
        <p:txBody>
          <a:bodyPr wrap="square" rtlCol="0">
            <a:spAutoFit/>
          </a:bodyPr>
          <a:lstStyle/>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Dynamic Stabilization</a:t>
            </a:r>
          </a:p>
          <a:p>
            <a:pPr lvl="1" algn="just"/>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Electric Propulsion</a:t>
            </a:r>
          </a:p>
          <a:p>
            <a:pPr marL="800100" lvl="1" indent="-342900" algn="just">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Smart Battery Management</a:t>
            </a:r>
          </a:p>
          <a:p>
            <a:pPr marL="342900" indent="-342900" algn="just">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Digital Dashboard</a:t>
            </a:r>
          </a:p>
          <a:p>
            <a:pPr marL="342900" indent="-342900" algn="just">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Advanced Sensing</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5376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49530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pic>
        <p:nvPicPr>
          <p:cNvPr id="3075" name="Picture 3" descr="D:\6STAR\jayesh kanani\krunal\segway\seminar\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199"/>
            <a:ext cx="4375550"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293876"/>
            <a:ext cx="58674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Basic component</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4" name="TextBox 3"/>
          <p:cNvSpPr txBox="1"/>
          <p:nvPr/>
        </p:nvSpPr>
        <p:spPr>
          <a:xfrm>
            <a:off x="5257799" y="1447800"/>
            <a:ext cx="4038601" cy="3046988"/>
          </a:xfrm>
          <a:prstGeom prst="rect">
            <a:avLst/>
          </a:prstGeom>
          <a:noFill/>
        </p:spPr>
        <p:txBody>
          <a:bodyPr wrap="square" rtlCol="0">
            <a:spAutoFit/>
          </a:bodyPr>
          <a:lstStyle/>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Info Key </a:t>
            </a:r>
            <a:r>
              <a:rPr lang="en-US" sz="2400" dirty="0" smtClean="0">
                <a:solidFill>
                  <a:schemeClr val="tx2">
                    <a:lumMod val="75000"/>
                  </a:schemeClr>
                </a:solidFill>
                <a:latin typeface="Times New Roman" pitchFamily="18" charset="0"/>
                <a:cs typeface="Times New Roman" pitchFamily="18" charset="0"/>
              </a:rPr>
              <a:t>Controller</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lean </a:t>
            </a:r>
            <a:r>
              <a:rPr lang="en-US" sz="2400" dirty="0">
                <a:solidFill>
                  <a:schemeClr val="tx2">
                    <a:lumMod val="75000"/>
                  </a:schemeClr>
                </a:solidFill>
                <a:latin typeface="Times New Roman" pitchFamily="18" charset="0"/>
                <a:cs typeface="Times New Roman" pitchFamily="18" charset="0"/>
              </a:rPr>
              <a:t>Steer Frame </a:t>
            </a: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Handlebar Assembly</a:t>
            </a: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Tire/Wheel Assembly </a:t>
            </a:r>
            <a:endParaRPr lang="en-US" sz="2400" dirty="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Fenders</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Mats</a:t>
            </a: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Powerbase</a:t>
            </a:r>
          </a:p>
          <a:p>
            <a:pPr marL="342900"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Batteries</a:t>
            </a: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58323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49530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3" name="TextBox 2"/>
          <p:cNvSpPr txBox="1"/>
          <p:nvPr/>
        </p:nvSpPr>
        <p:spPr>
          <a:xfrm>
            <a:off x="1524000" y="293876"/>
            <a:ext cx="58674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Basic </a:t>
            </a:r>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Operation</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4" name="TextBox 3"/>
          <p:cNvSpPr txBox="1"/>
          <p:nvPr/>
        </p:nvSpPr>
        <p:spPr>
          <a:xfrm>
            <a:off x="1676400" y="1143000"/>
            <a:ext cx="3733801" cy="3046988"/>
          </a:xfrm>
          <a:prstGeom prst="rect">
            <a:avLst/>
          </a:prstGeom>
          <a:noFill/>
        </p:spPr>
        <p:txBody>
          <a:bodyPr wrap="square" rtlCol="0">
            <a:spAutoFit/>
          </a:bodyPr>
          <a:lstStyle/>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Primary Sensor System</a:t>
            </a:r>
          </a:p>
          <a:p>
            <a:pPr marL="800100" lvl="1" indent="-342900" algn="just">
              <a:buFont typeface="Wingdings" pitchFamily="2" charset="2"/>
              <a:buChar char="§"/>
            </a:pPr>
            <a:r>
              <a:rPr lang="en-US" sz="2400" dirty="0" smtClean="0">
                <a:solidFill>
                  <a:schemeClr val="tx2">
                    <a:lumMod val="75000"/>
                  </a:schemeClr>
                </a:solidFill>
                <a:latin typeface="Times New Roman" pitchFamily="18" charset="0"/>
                <a:cs typeface="Times New Roman" pitchFamily="18" charset="0"/>
              </a:rPr>
              <a:t>Gyroscope Assembly</a:t>
            </a:r>
          </a:p>
          <a:p>
            <a:pPr marL="800100" lvl="1" indent="-342900" algn="just">
              <a:buFont typeface="Wingdings" pitchFamily="2" charset="2"/>
              <a:buChar char="§"/>
            </a:pPr>
            <a:r>
              <a:rPr lang="en-US" sz="2400" dirty="0" smtClean="0">
                <a:solidFill>
                  <a:schemeClr val="tx2">
                    <a:lumMod val="75000"/>
                  </a:schemeClr>
                </a:solidFill>
                <a:latin typeface="Times New Roman" pitchFamily="18" charset="0"/>
                <a:cs typeface="Times New Roman" pitchFamily="18" charset="0"/>
              </a:rPr>
              <a:t>Tilt Sensors</a:t>
            </a:r>
          </a:p>
          <a:p>
            <a:pPr lvl="1" algn="just"/>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Control System</a:t>
            </a:r>
          </a:p>
          <a:p>
            <a:pPr marL="342900" indent="-342900" algn="just">
              <a:buFont typeface="Wingdings" pitchFamily="2" charset="2"/>
              <a:buChar char="Ø"/>
            </a:pPr>
            <a:endParaRPr lang="en-US" sz="2400" dirty="0" smtClean="0">
              <a:solidFill>
                <a:schemeClr val="tx2">
                  <a:lumMod val="75000"/>
                </a:schemeClr>
              </a:solidFill>
              <a:latin typeface="Times New Roman" pitchFamily="18" charset="0"/>
              <a:cs typeface="Times New Roman" pitchFamily="18" charset="0"/>
            </a:endParaRPr>
          </a:p>
          <a:p>
            <a:pPr marL="342900"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Motor System</a:t>
            </a:r>
          </a:p>
          <a:p>
            <a:pPr marL="342900" indent="-342900" algn="just">
              <a:buFont typeface="Wingdings" pitchFamily="2" charset="2"/>
              <a:buChar char="Ø"/>
            </a:pPr>
            <a:endParaRPr lang="en-US" sz="24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45997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49530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3" name="TextBox 2"/>
          <p:cNvSpPr txBox="1"/>
          <p:nvPr/>
        </p:nvSpPr>
        <p:spPr>
          <a:xfrm>
            <a:off x="1524000" y="381000"/>
            <a:ext cx="5867400" cy="523220"/>
          </a:xfrm>
          <a:prstGeom prst="rect">
            <a:avLst/>
          </a:prstGeom>
          <a:noFill/>
        </p:spPr>
        <p:txBody>
          <a:bodyPr wrap="square" rtlCol="0">
            <a:spAutoFit/>
          </a:bodyPr>
          <a:lstStyle/>
          <a:p>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Gyroscope</a:t>
            </a:r>
            <a:r>
              <a:rPr lang="en-US" sz="2800" dirty="0" smtClean="0">
                <a:latin typeface="Times New Roman" pitchFamily="18" charset="0"/>
                <a:cs typeface="Times New Roman" pitchFamily="18" charset="0"/>
              </a:rPr>
              <a:t> </a:t>
            </a:r>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Assembly</a:t>
            </a:r>
            <a:endParaRPr lang="en-US" sz="2800" dirty="0" smtClean="0">
              <a:latin typeface="Times New Roman" pitchFamily="18" charset="0"/>
              <a:cs typeface="Times New Roman" pitchFamily="18" charset="0"/>
            </a:endParaRPr>
          </a:p>
        </p:txBody>
      </p:sp>
      <p:sp>
        <p:nvSpPr>
          <p:cNvPr id="5" name="TextBox 4"/>
          <p:cNvSpPr txBox="1"/>
          <p:nvPr/>
        </p:nvSpPr>
        <p:spPr>
          <a:xfrm>
            <a:off x="4343400" y="1295400"/>
            <a:ext cx="4419600" cy="1569660"/>
          </a:xfrm>
          <a:prstGeom prst="rect">
            <a:avLst/>
          </a:prstGeom>
          <a:noFill/>
        </p:spPr>
        <p:txBody>
          <a:bodyPr wrap="square" rtlCol="0">
            <a:spAutoFit/>
          </a:bodyPr>
          <a:lstStyle/>
          <a:p>
            <a:pPr marL="342900" lvl="1" indent="-342900" algn="just">
              <a:buFont typeface="Wingdings" pitchFamily="2" charset="2"/>
              <a:buChar char="Ø"/>
            </a:pPr>
            <a:r>
              <a:rPr lang="en-US" sz="2400" dirty="0" smtClean="0">
                <a:solidFill>
                  <a:schemeClr val="tx2">
                    <a:lumMod val="75000"/>
                  </a:schemeClr>
                </a:solidFill>
                <a:latin typeface="Times New Roman" pitchFamily="18" charset="0"/>
                <a:cs typeface="Times New Roman" pitchFamily="18" charset="0"/>
              </a:rPr>
              <a:t>A gyroscope is a spinning wheel inside a stable frame which resists changes in its axis of rotation.</a:t>
            </a:r>
          </a:p>
        </p:txBody>
      </p:sp>
      <p:pic>
        <p:nvPicPr>
          <p:cNvPr id="1030" name="Picture 6" descr="D:\6STAR\jayesh kanani\krunal\segway\Corioliskraft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61939" y="3491345"/>
            <a:ext cx="2658922" cy="2564516"/>
          </a:xfrm>
          <a:prstGeom prst="rect">
            <a:avLst/>
          </a:prstGeom>
          <a:noFill/>
          <a:extLst>
            <a:ext uri="{909E8E84-426E-40DD-AFC4-6F175D3DCCD1}">
              <a14:hiddenFill xmlns:a14="http://schemas.microsoft.com/office/drawing/2010/main">
                <a:solidFill>
                  <a:srgbClr val="FFFFFF"/>
                </a:solidFill>
              </a14:hiddenFill>
            </a:ext>
          </a:extLst>
        </p:spPr>
      </p:pic>
      <p:sp>
        <p:nvSpPr>
          <p:cNvPr id="11" name="Up Arrow 10"/>
          <p:cNvSpPr/>
          <p:nvPr/>
        </p:nvSpPr>
        <p:spPr>
          <a:xfrm>
            <a:off x="2667000" y="1981200"/>
            <a:ext cx="136244" cy="990600"/>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 name="AutoShape 2" descr="http://upload.wikimedia.org/wikipedia/commons/thumb/e/e2/3D_Gyroscope.png/250px-3D_Gyroscop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upload.wikimedia.org/wikipedia/commons/thumb/e/e2/3D_Gyroscope.png/250px-3D_Gyroscope.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HAPPY\Desktop\250px-3D_Gyrosc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918" y="1169957"/>
            <a:ext cx="2929082" cy="2202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3400337"/>
            <a:ext cx="4343400" cy="3305263"/>
          </a:xfrm>
          <a:prstGeom prst="rect">
            <a:avLst/>
          </a:prstGeom>
          <a:noFill/>
        </p:spPr>
        <p:txBody>
          <a:bodyPr wrap="square" rtlCol="0">
            <a:spAutoFit/>
          </a:bodyPr>
          <a:lstStyle/>
          <a:p>
            <a:pPr marL="342900" lvl="1" indent="-342900" algn="just">
              <a:buFont typeface="Wingdings" pitchFamily="2" charset="2"/>
              <a:buChar char="Ø"/>
            </a:pPr>
            <a:r>
              <a:rPr lang="en-US" sz="2400" dirty="0">
                <a:solidFill>
                  <a:schemeClr val="tx2">
                    <a:lumMod val="75000"/>
                  </a:schemeClr>
                </a:solidFill>
                <a:latin typeface="Times New Roman" pitchFamily="18" charset="0"/>
                <a:cs typeface="Times New Roman" pitchFamily="18" charset="0"/>
              </a:rPr>
              <a:t>Segway's use special solid-state angular rate sensor constructed using silicon. This determines an object's rotation using the Carioles Effect on a very small scale. These are called Solid State Silicon </a:t>
            </a:r>
            <a:r>
              <a:rPr lang="en-US" sz="2400" dirty="0" smtClean="0">
                <a:solidFill>
                  <a:schemeClr val="tx2">
                    <a:lumMod val="75000"/>
                  </a:schemeClr>
                </a:solidFill>
                <a:latin typeface="Times New Roman" pitchFamily="18" charset="0"/>
                <a:cs typeface="Times New Roman" pitchFamily="18" charset="0"/>
              </a:rPr>
              <a:t>Gyroscopes.</a:t>
            </a:r>
            <a:endParaRPr lang="en-US" sz="2400" dirty="0">
              <a:solidFill>
                <a:schemeClr val="tx2">
                  <a:lumMod val="75000"/>
                </a:schemeClr>
              </a:solidFill>
              <a:latin typeface="Times New Roman" pitchFamily="18" charset="0"/>
              <a:cs typeface="Times New Roman" pitchFamily="18" charset="0"/>
            </a:endParaRPr>
          </a:p>
          <a:p>
            <a:pPr marL="285750" indent="-285750" algn="just">
              <a:buFont typeface="Wingdings" pitchFamily="2" charset="2"/>
              <a:buChar char="Ø"/>
            </a:pPr>
            <a:endParaRPr lang="en-US" dirty="0"/>
          </a:p>
        </p:txBody>
      </p:sp>
      <p:sp>
        <p:nvSpPr>
          <p:cNvPr id="8" name="Curved Up Arrow 7"/>
          <p:cNvSpPr/>
          <p:nvPr/>
        </p:nvSpPr>
        <p:spPr>
          <a:xfrm rot="20728162">
            <a:off x="7124536" y="4466577"/>
            <a:ext cx="990927" cy="4331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9062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0032" y="3983182"/>
            <a:ext cx="7502186" cy="2831544"/>
          </a:xfrm>
          <a:prstGeom prst="rect">
            <a:avLst/>
          </a:prstGeom>
          <a:noFill/>
        </p:spPr>
        <p:txBody>
          <a:bodyPr wrap="square" rtlCol="0">
            <a:spAutoFit/>
          </a:bodyPr>
          <a:lstStyle/>
          <a:p>
            <a:pPr marL="509588" lvl="1" indent="-342900" algn="just">
              <a:buFont typeface="Wingdings" pitchFamily="2" charset="2"/>
              <a:buChar char="Ø"/>
            </a:pPr>
            <a:r>
              <a:rPr lang="en-US" sz="2000" dirty="0">
                <a:latin typeface="Times New Roman" pitchFamily="18" charset="0"/>
                <a:cs typeface="Times New Roman" pitchFamily="18" charset="0"/>
              </a:rPr>
              <a:t>The Segway has two tilt sensors filled with electrolyte fluid. </a:t>
            </a:r>
          </a:p>
          <a:p>
            <a:pPr marL="509588" lvl="1" indent="-342900" algn="just">
              <a:buFont typeface="Wingdings" pitchFamily="2" charset="2"/>
              <a:buChar char="Ø"/>
            </a:pPr>
            <a:endParaRPr lang="en-US" sz="2000" dirty="0">
              <a:latin typeface="Times New Roman" pitchFamily="18" charset="0"/>
              <a:cs typeface="Times New Roman" pitchFamily="18" charset="0"/>
            </a:endParaRPr>
          </a:p>
          <a:p>
            <a:pPr marL="509588" lvl="1" indent="-342900" algn="just">
              <a:buFont typeface="Wingdings" pitchFamily="2" charset="2"/>
              <a:buChar char="Ø"/>
            </a:pPr>
            <a:r>
              <a:rPr lang="en-US" sz="2000" dirty="0">
                <a:latin typeface="Times New Roman" pitchFamily="18" charset="0"/>
                <a:cs typeface="Times New Roman" pitchFamily="18" charset="0"/>
              </a:rPr>
              <a:t>These tilt sensors can detect the extent of the tilt of the object with respect to the ground.</a:t>
            </a:r>
          </a:p>
          <a:p>
            <a:pPr marL="509588" lvl="1" indent="-342900" algn="just">
              <a:buFont typeface="Wingdings" pitchFamily="2" charset="2"/>
              <a:buChar char="Ø"/>
            </a:pPr>
            <a:endParaRPr lang="en-US" sz="2000" dirty="0">
              <a:latin typeface="Times New Roman" pitchFamily="18" charset="0"/>
              <a:cs typeface="Times New Roman" pitchFamily="18" charset="0"/>
            </a:endParaRPr>
          </a:p>
          <a:p>
            <a:pPr marL="509588" lvl="1" indent="-342900" algn="just">
              <a:buFont typeface="Wingdings" pitchFamily="2" charset="2"/>
              <a:buChar char="Ø"/>
            </a:pPr>
            <a:r>
              <a:rPr lang="en-US" sz="2000" dirty="0">
                <a:latin typeface="Times New Roman" pitchFamily="18" charset="0"/>
                <a:cs typeface="Times New Roman" pitchFamily="18" charset="0"/>
              </a:rPr>
              <a:t>Like the inner ear in the human body, this system figures out its own position relative to the ground based on the tilt of the fluid surface.</a:t>
            </a:r>
          </a:p>
          <a:p>
            <a:pPr marL="509588" indent="-342900">
              <a:buFont typeface="Wingdings" pitchFamily="2" charset="2"/>
              <a:buChar char="Ø"/>
            </a:pPr>
            <a:endParaRPr lang="en-US" dirty="0">
              <a:latin typeface="Times New Roman" pitchFamily="18" charset="0"/>
              <a:cs typeface="Times New Roman" pitchFamily="18" charset="0"/>
            </a:endParaRPr>
          </a:p>
        </p:txBody>
      </p:sp>
      <p:sp>
        <p:nvSpPr>
          <p:cNvPr id="4" name="TextBox 3"/>
          <p:cNvSpPr txBox="1"/>
          <p:nvPr/>
        </p:nvSpPr>
        <p:spPr>
          <a:xfrm>
            <a:off x="1489414" y="304800"/>
            <a:ext cx="3276600" cy="523220"/>
          </a:xfrm>
          <a:prstGeom prst="rect">
            <a:avLst/>
          </a:prstGeom>
          <a:noFill/>
        </p:spPr>
        <p:txBody>
          <a:bodyPr wrap="square" rtlCol="0">
            <a:spAutoFit/>
          </a:bodyPr>
          <a:lstStyle/>
          <a:p>
            <a:r>
              <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Tilt </a:t>
            </a:r>
            <a:r>
              <a:rPr lang="en-US"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Sensors</a:t>
            </a:r>
            <a:endParaRPr lang="en-US"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1026" name="Picture 2" descr="segw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28020"/>
            <a:ext cx="5334000" cy="315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5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482</TotalTime>
  <Words>892</Words>
  <Application>Microsoft Office PowerPoint</Application>
  <PresentationFormat>On-screen Show (4:3)</PresentationFormat>
  <Paragraphs>115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Organization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Customer</dc:creator>
  <cp:lastModifiedBy>Customer</cp:lastModifiedBy>
  <cp:revision>32</cp:revision>
  <dcterms:created xsi:type="dcterms:W3CDTF">2012-01-29T06:06:10Z</dcterms:created>
  <dcterms:modified xsi:type="dcterms:W3CDTF">2012-03-02T07:33:21Z</dcterms:modified>
</cp:coreProperties>
</file>